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56" r:id="rId3"/>
    <p:sldId id="259" r:id="rId4"/>
    <p:sldId id="258" r:id="rId5"/>
    <p:sldId id="257" r:id="rId6"/>
    <p:sldId id="262" r:id="rId7"/>
    <p:sldId id="260" r:id="rId8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69BF6D-5869-4EFB-9092-5F746110B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CFCD97-8A1D-4BDB-BC4E-3544D17D2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2DB0F-060E-4978-83B6-2693E320DC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7D8B9-9604-4B97-B70B-AA117DDB5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8F5B2-FDC8-4480-9D7A-B777EC43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400F4-3B07-40E6-903B-A96BCA519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62816-CCC3-49BE-A7C4-374E17464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45610-77AB-4D36-8CD7-E574F2C4B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33A3-73F4-46AE-9817-14E44457B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C7893-0E72-47A6-AB4E-1AF9C20E5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F4807-9771-462B-8DA9-967A8562B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E98A-882B-4BEC-A87C-B255807CB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609B2-68F8-467C-A387-60066F4E6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FD02C-042D-49A1-AA7E-25790A38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DD43-B63D-453A-B270-6196C035A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5C3EBF-EF9C-4F73-A84E-B08855241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118204-8DB4-48AC-AB8A-930D56B1FA4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Index Slide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dirty="0" smtClean="0"/>
              <a:t>Name:</a:t>
            </a:r>
          </a:p>
          <a:p>
            <a:pPr eaLnBrk="1" hangingPunct="1">
              <a:lnSpc>
                <a:spcPct val="125000"/>
              </a:lnSpc>
            </a:pPr>
            <a:r>
              <a:rPr lang="en-US" dirty="0" smtClean="0"/>
              <a:t>Post applied for:</a:t>
            </a:r>
          </a:p>
          <a:p>
            <a:pPr eaLnBrk="1" hangingPunct="1">
              <a:lnSpc>
                <a:spcPct val="125000"/>
              </a:lnSpc>
            </a:pPr>
            <a:r>
              <a:rPr lang="en-US" dirty="0" smtClean="0"/>
              <a:t>Date/time of interview: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3F2CC0-2FB3-42FA-A23B-50A589775583}" type="slidenum">
              <a:rPr lang="en-US" smtClean="0">
                <a:latin typeface="+mn-lt"/>
              </a:rPr>
              <a:pPr/>
              <a:t>2</a:t>
            </a:fld>
            <a:endParaRPr lang="en-US" smtClean="0">
              <a:latin typeface="+mn-lt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4876800" cy="762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  <a:latin typeface="+mn-lt"/>
              </a:rPr>
              <a:t>General information</a:t>
            </a:r>
          </a:p>
        </p:txBody>
      </p:sp>
      <p:graphicFrame>
        <p:nvGraphicFramePr>
          <p:cNvPr id="2275" name="Group 227"/>
          <p:cNvGraphicFramePr>
            <a:graphicFrameLocks noGrp="1"/>
          </p:cNvGraphicFramePr>
          <p:nvPr/>
        </p:nvGraphicFramePr>
        <p:xfrm>
          <a:off x="304800" y="1143000"/>
          <a:ext cx="8305801" cy="1493520"/>
        </p:xfrm>
        <a:graphic>
          <a:graphicData uri="http://schemas.openxmlformats.org/drawingml/2006/table">
            <a:tbl>
              <a:tblPr/>
              <a:tblGrid>
                <a:gridCol w="1557338"/>
                <a:gridCol w="3979863"/>
                <a:gridCol w="2768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8" name="Text Box 35"/>
          <p:cNvSpPr txBox="1">
            <a:spLocks noChangeArrowheads="1"/>
          </p:cNvSpPr>
          <p:nvPr/>
        </p:nvSpPr>
        <p:spPr bwMode="auto">
          <a:xfrm>
            <a:off x="304800" y="6858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+mn-lt"/>
                <a:cs typeface="Arial" charset="0"/>
              </a:rPr>
              <a:t>Academic Qualifications (latest, </a:t>
            </a:r>
            <a:r>
              <a:rPr lang="en-US" sz="1800" dirty="0" smtClean="0">
                <a:latin typeface="+mn-lt"/>
                <a:cs typeface="Arial" charset="0"/>
              </a:rPr>
              <a:t>up to </a:t>
            </a:r>
            <a:r>
              <a:rPr lang="en-US" sz="1800" dirty="0">
                <a:latin typeface="+mn-lt"/>
                <a:cs typeface="Arial" charset="0"/>
              </a:rPr>
              <a:t>3)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099" name="Text Box 63"/>
          <p:cNvSpPr txBox="1">
            <a:spLocks noChangeArrowheads="1"/>
          </p:cNvSpPr>
          <p:nvPr/>
        </p:nvSpPr>
        <p:spPr bwMode="auto">
          <a:xfrm>
            <a:off x="228600" y="2586037"/>
            <a:ext cx="667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+mn-lt"/>
                <a:cs typeface="Arial" charset="0"/>
              </a:rPr>
              <a:t>Professional Record (latest, upto 3 )</a:t>
            </a:r>
            <a:r>
              <a:rPr lang="en-US">
                <a:latin typeface="+mn-lt"/>
              </a:rPr>
              <a:t> </a:t>
            </a:r>
          </a:p>
        </p:txBody>
      </p:sp>
      <p:sp>
        <p:nvSpPr>
          <p:cNvPr id="3100" name="Text Box 72"/>
          <p:cNvSpPr txBox="1">
            <a:spLocks noChangeArrowheads="1"/>
          </p:cNvSpPr>
          <p:nvPr/>
        </p:nvSpPr>
        <p:spPr bwMode="auto">
          <a:xfrm>
            <a:off x="228600" y="4426803"/>
            <a:ext cx="80462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Fellowships, Awards, Honors </a:t>
            </a:r>
            <a:r>
              <a:rPr lang="en-US" sz="2000" dirty="0" smtClean="0">
                <a:latin typeface="+mn-lt"/>
              </a:rPr>
              <a:t>received </a:t>
            </a:r>
            <a:r>
              <a:rPr lang="en-US" sz="2000" b="1" u="sng" dirty="0" smtClean="0">
                <a:latin typeface="+mn-lt"/>
              </a:rPr>
              <a:t>durin</a:t>
            </a:r>
            <a:r>
              <a:rPr lang="en-US" sz="2000" b="1" u="sng" dirty="0" smtClean="0">
                <a:latin typeface="+mn-lt"/>
              </a:rPr>
              <a:t>g the residency period</a:t>
            </a:r>
            <a:r>
              <a:rPr lang="en-US" sz="2000" dirty="0" smtClean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graphicFrame>
        <p:nvGraphicFramePr>
          <p:cNvPr id="2317" name="Group 269"/>
          <p:cNvGraphicFramePr>
            <a:graphicFrameLocks noGrp="1"/>
          </p:cNvGraphicFramePr>
          <p:nvPr/>
        </p:nvGraphicFramePr>
        <p:xfrm>
          <a:off x="457200" y="4800600"/>
          <a:ext cx="8382000" cy="1859280"/>
        </p:xfrm>
        <a:graphic>
          <a:graphicData uri="http://schemas.openxmlformats.org/drawingml/2006/table">
            <a:tbl>
              <a:tblPr/>
              <a:tblGrid>
                <a:gridCol w="827187"/>
                <a:gridCol w="7554813"/>
              </a:tblGrid>
              <a:tr h="357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Organization / Society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98" name="Group 250"/>
          <p:cNvGraphicFramePr>
            <a:graphicFrameLocks noGrp="1"/>
          </p:cNvGraphicFramePr>
          <p:nvPr>
            <p:ph idx="1"/>
          </p:nvPr>
        </p:nvGraphicFramePr>
        <p:xfrm>
          <a:off x="304800" y="2971800"/>
          <a:ext cx="8382000" cy="1420178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57204-7272-4656-9DD7-6F254456185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tx1"/>
                </a:solidFill>
              </a:rPr>
              <a:t>Nature of Administrative and Academic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Experience  gained </a:t>
            </a:r>
            <a:r>
              <a:rPr lang="en-US" sz="2400" b="1" u="sng" dirty="0" smtClean="0">
                <a:solidFill>
                  <a:schemeClr val="tx1"/>
                </a:solidFill>
              </a:rPr>
              <a:t>during  </a:t>
            </a:r>
            <a:r>
              <a:rPr lang="en-US" sz="2400" b="1" u="sng" dirty="0" smtClean="0">
                <a:solidFill>
                  <a:schemeClr val="tx1"/>
                </a:solidFill>
              </a:rPr>
              <a:t>the residency period</a:t>
            </a:r>
            <a:endParaRPr lang="en-US" sz="2400" b="1" u="sng" dirty="0" smtClean="0">
              <a:solidFill>
                <a:schemeClr val="tx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543800" cy="4191000"/>
          </a:xfrm>
        </p:spPr>
        <p:txBody>
          <a:bodyPr/>
          <a:lstStyle/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4C4E69-9DDE-4E38-8237-5CEC7C3F834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676400" y="533400"/>
            <a:ext cx="64106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List of your major achievements you wish </a:t>
            </a:r>
          </a:p>
          <a:p>
            <a:pPr algn="ctr"/>
            <a:r>
              <a:rPr lang="en-US" sz="2800" dirty="0"/>
              <a:t>to highlight (</a:t>
            </a:r>
            <a:r>
              <a:rPr lang="en-US" sz="2800" b="1" u="sng" dirty="0"/>
              <a:t>during </a:t>
            </a:r>
            <a:r>
              <a:rPr lang="en-US" sz="2800" b="1" u="sng" dirty="0" smtClean="0"/>
              <a:t>the residency period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aphicFrame>
        <p:nvGraphicFramePr>
          <p:cNvPr id="9281" name="Group 65"/>
          <p:cNvGraphicFramePr>
            <a:graphicFrameLocks noGrp="1"/>
          </p:cNvGraphicFramePr>
          <p:nvPr/>
        </p:nvGraphicFramePr>
        <p:xfrm>
          <a:off x="457200" y="1859280"/>
          <a:ext cx="8305800" cy="4084320"/>
        </p:xfrm>
        <a:graphic>
          <a:graphicData uri="http://schemas.openxmlformats.org/drawingml/2006/table">
            <a:tbl>
              <a:tblPr/>
              <a:tblGrid>
                <a:gridCol w="728579"/>
                <a:gridCol w="7577221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9A6D4-12AC-4BDD-9F07-EBE2DBDED94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tx1"/>
                </a:solidFill>
              </a:rPr>
              <a:t>Publications (Manuscripts, Books, General Articles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b="1" u="sng" dirty="0" smtClean="0">
                <a:solidFill>
                  <a:schemeClr val="tx1"/>
                </a:solidFill>
              </a:rPr>
              <a:t>during the residency period</a:t>
            </a:r>
            <a:endParaRPr lang="en-US" sz="2400" b="1" u="sng" dirty="0" smtClean="0">
              <a:solidFill>
                <a:schemeClr val="tx1"/>
              </a:solidFill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09600" y="1790700"/>
            <a:ext cx="7772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Area(s) of subspecialty interest:</a:t>
            </a:r>
          </a:p>
          <a:p>
            <a:r>
              <a:rPr lang="en-US" sz="2000" dirty="0"/>
              <a:t>List of Publications during last </a:t>
            </a:r>
            <a:r>
              <a:rPr lang="en-US" sz="2000" dirty="0" smtClean="0"/>
              <a:t>10 </a:t>
            </a:r>
            <a:r>
              <a:rPr lang="en-US" sz="2000" dirty="0"/>
              <a:t>years  (list up to best 5)</a:t>
            </a:r>
          </a:p>
        </p:txBody>
      </p:sp>
      <p:graphicFrame>
        <p:nvGraphicFramePr>
          <p:cNvPr id="6248" name="Group 104"/>
          <p:cNvGraphicFramePr>
            <a:graphicFrameLocks noGrp="1"/>
          </p:cNvGraphicFramePr>
          <p:nvPr>
            <p:ph type="tbl" idx="1"/>
          </p:nvPr>
        </p:nvGraphicFramePr>
        <p:xfrm>
          <a:off x="685800" y="2705100"/>
          <a:ext cx="7772400" cy="3086100"/>
        </p:xfrm>
        <a:graphic>
          <a:graphicData uri="http://schemas.openxmlformats.org/drawingml/2006/table">
            <a:tbl>
              <a:tblPr/>
              <a:tblGrid>
                <a:gridCol w="5257800"/>
                <a:gridCol w="25146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Publication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Journal Impact Factor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Use Vancouver style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EEBED-4DC5-4615-87E6-86AC71B3408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Self assessment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95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smtClean="0"/>
              <a:t>List upto 5 reasons (bulleted) in your own assessment as to why you qualify for the post/promotion applied for: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52EC53-2B90-4E75-993B-504849464F9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tx1"/>
                </a:solidFill>
              </a:rPr>
              <a:t>Projected Plan for next 5 years to improve the system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95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List up to 5 things (bulleted) you can contribute towards the vision and mission of the Institute: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182</Words>
  <Application>Microsoft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Index Slide</vt:lpstr>
      <vt:lpstr>General information</vt:lpstr>
      <vt:lpstr>Nature of Administrative and Academic  Experience  gained during  the residency period</vt:lpstr>
      <vt:lpstr>Slide 4</vt:lpstr>
      <vt:lpstr>Publications (Manuscripts, Books, General Articles) during the residency period</vt:lpstr>
      <vt:lpstr>Self assessment</vt:lpstr>
      <vt:lpstr>Projected Plan for next 5 years to improve the system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40</cp:revision>
  <dcterms:created xsi:type="dcterms:W3CDTF">2011-04-13T05:58:04Z</dcterms:created>
  <dcterms:modified xsi:type="dcterms:W3CDTF">2019-06-15T10:42:07Z</dcterms:modified>
</cp:coreProperties>
</file>